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99DCED-E992-4094-AC79-C05F63B72F8A}"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302164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9DCED-E992-4094-AC79-C05F63B72F8A}"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373890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9DCED-E992-4094-AC79-C05F63B72F8A}"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8055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9DCED-E992-4094-AC79-C05F63B72F8A}"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9BF5-9379-4C3F-823A-F413E1C7C3E9}"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26898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9DCED-E992-4094-AC79-C05F63B72F8A}"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1133222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799DCED-E992-4094-AC79-C05F63B72F8A}"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1458380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799DCED-E992-4094-AC79-C05F63B72F8A}"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76185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99DCED-E992-4094-AC79-C05F63B72F8A}"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2475176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99DCED-E992-4094-AC79-C05F63B72F8A}"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115439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99DCED-E992-4094-AC79-C05F63B72F8A}"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373857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99DCED-E992-4094-AC79-C05F63B72F8A}"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142575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99DCED-E992-4094-AC79-C05F63B72F8A}"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265087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99DCED-E992-4094-AC79-C05F63B72F8A}"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386727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99DCED-E992-4094-AC79-C05F63B72F8A}"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62525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CED-E992-4094-AC79-C05F63B72F8A}"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322703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9DCED-E992-4094-AC79-C05F63B72F8A}"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323856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9DCED-E992-4094-AC79-C05F63B72F8A}"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9BF5-9379-4C3F-823A-F413E1C7C3E9}" type="slidenum">
              <a:rPr lang="en-US" smtClean="0"/>
              <a:t>‹#›</a:t>
            </a:fld>
            <a:endParaRPr lang="en-US"/>
          </a:p>
        </p:txBody>
      </p:sp>
    </p:spTree>
    <p:extLst>
      <p:ext uri="{BB962C8B-B14F-4D97-AF65-F5344CB8AC3E}">
        <p14:creationId xmlns:p14="http://schemas.microsoft.com/office/powerpoint/2010/main" val="102547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799DCED-E992-4094-AC79-C05F63B72F8A}" type="datetimeFigureOut">
              <a:rPr lang="en-US" smtClean="0"/>
              <a:t>10/6/2015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9B69BF5-9379-4C3F-823A-F413E1C7C3E9}" type="slidenum">
              <a:rPr lang="en-US" smtClean="0"/>
              <a:t>‹#›</a:t>
            </a:fld>
            <a:endParaRPr lang="en-US"/>
          </a:p>
        </p:txBody>
      </p:sp>
    </p:spTree>
    <p:extLst>
      <p:ext uri="{BB962C8B-B14F-4D97-AF65-F5344CB8AC3E}">
        <p14:creationId xmlns:p14="http://schemas.microsoft.com/office/powerpoint/2010/main" val="228025991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95269" y="1025237"/>
            <a:ext cx="9001462" cy="951490"/>
          </a:xfrm>
        </p:spPr>
        <p:txBody>
          <a:bodyPr>
            <a:noAutofit/>
          </a:bodyPr>
          <a:lstStyle/>
          <a:p>
            <a:r>
              <a:rPr lang="en-US" sz="6600" dirty="0" smtClean="0"/>
              <a:t>Words on a page</a:t>
            </a:r>
            <a:endParaRPr lang="en-US" sz="6600" dirty="0"/>
          </a:p>
        </p:txBody>
      </p:sp>
      <p:sp>
        <p:nvSpPr>
          <p:cNvPr id="5" name="Subtitle 4"/>
          <p:cNvSpPr>
            <a:spLocks noGrp="1"/>
          </p:cNvSpPr>
          <p:nvPr>
            <p:ph type="subTitle" idx="1"/>
          </p:nvPr>
        </p:nvSpPr>
        <p:spPr/>
        <p:txBody>
          <a:bodyPr>
            <a:normAutofit/>
          </a:bodyPr>
          <a:lstStyle/>
          <a:p>
            <a:r>
              <a:rPr lang="en-US" sz="3200" dirty="0" smtClean="0"/>
              <a:t>Question-Answer Assignment</a:t>
            </a:r>
          </a:p>
          <a:p>
            <a:r>
              <a:rPr lang="en-US" sz="2800" dirty="0" smtClean="0"/>
              <a:t>Leah Libke</a:t>
            </a:r>
            <a:endParaRPr lang="en-US" sz="2800" dirty="0"/>
          </a:p>
        </p:txBody>
      </p:sp>
    </p:spTree>
    <p:extLst>
      <p:ext uri="{BB962C8B-B14F-4D97-AF65-F5344CB8AC3E}">
        <p14:creationId xmlns:p14="http://schemas.microsoft.com/office/powerpoint/2010/main" val="114053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Rising Action and complications</a:t>
            </a:r>
            <a:endParaRPr lang="en-US" sz="5400" dirty="0"/>
          </a:p>
        </p:txBody>
      </p:sp>
      <p:sp>
        <p:nvSpPr>
          <p:cNvPr id="3" name="TextBox 2"/>
          <p:cNvSpPr txBox="1"/>
          <p:nvPr/>
        </p:nvSpPr>
        <p:spPr>
          <a:xfrm>
            <a:off x="1782285" y="2734962"/>
            <a:ext cx="8616779" cy="3477875"/>
          </a:xfrm>
          <a:prstGeom prst="rect">
            <a:avLst/>
          </a:prstGeom>
          <a:noFill/>
        </p:spPr>
        <p:txBody>
          <a:bodyPr wrap="square" rtlCol="0">
            <a:spAutoFit/>
          </a:bodyPr>
          <a:lstStyle/>
          <a:p>
            <a:r>
              <a:rPr lang="en-US" sz="2000" dirty="0" smtClean="0">
                <a:latin typeface="Calibri" panose="020F0502020204030204" pitchFamily="34" charset="0"/>
              </a:rPr>
              <a:t>There are a few different rising actions and complications in this story.</a:t>
            </a:r>
          </a:p>
          <a:p>
            <a:pPr marL="285750" indent="-285750">
              <a:buFont typeface="Arial" panose="020B0604020202020204" pitchFamily="34" charset="0"/>
              <a:buChar char="•"/>
            </a:pPr>
            <a:endParaRPr lang="en-US" sz="2000" dirty="0" smtClean="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The First one is Lenore really wants to go to Thunder Bay to read her story. Her dad Pete doesn’t want her to go. That makes Lenore really upset because she wants to go and wants her dad to be supportive of her.</a:t>
            </a:r>
          </a:p>
          <a:p>
            <a:pPr marL="285750" indent="-285750">
              <a:buFont typeface="Arial" panose="020B0604020202020204" pitchFamily="34" charset="0"/>
              <a:buChar char="•"/>
            </a:pPr>
            <a:r>
              <a:rPr lang="en-US" sz="2000" dirty="0" smtClean="0">
                <a:latin typeface="Calibri" panose="020F0502020204030204" pitchFamily="34" charset="0"/>
              </a:rPr>
              <a:t>Another one is when Lenore asks her dad to come to parent night. Pete has never gone to parent night before and still doesn't want to go. Lenore is supposed to be reading her story that night but backs out when she finds out that he isn’t coming.</a:t>
            </a:r>
          </a:p>
          <a:p>
            <a:pPr marL="285750" indent="-285750">
              <a:buFont typeface="Arial" panose="020B0604020202020204" pitchFamily="34" charset="0"/>
              <a:buChar char="•"/>
            </a:pPr>
            <a:r>
              <a:rPr lang="en-US" sz="2000" dirty="0" smtClean="0">
                <a:latin typeface="Calibri" panose="020F0502020204030204" pitchFamily="34" charset="0"/>
              </a:rPr>
              <a:t>The last one is Pete is not able to read. This causes problems because he is not able to read Lenore's story so she thinks that he is just ignoring her.</a:t>
            </a:r>
            <a:endParaRPr lang="en-US" sz="2000" dirty="0">
              <a:latin typeface="Calibri" panose="020F0502020204030204" pitchFamily="34" charset="0"/>
            </a:endParaRPr>
          </a:p>
        </p:txBody>
      </p:sp>
    </p:spTree>
    <p:extLst>
      <p:ext uri="{BB962C8B-B14F-4D97-AF65-F5344CB8AC3E}">
        <p14:creationId xmlns:p14="http://schemas.microsoft.com/office/powerpoint/2010/main" val="17054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03654"/>
            <a:ext cx="10353761" cy="1326321"/>
          </a:xfrm>
        </p:spPr>
        <p:txBody>
          <a:bodyPr>
            <a:noAutofit/>
          </a:bodyPr>
          <a:lstStyle/>
          <a:p>
            <a:r>
              <a:rPr lang="en-US" sz="6600" dirty="0" smtClean="0"/>
              <a:t>The climax moment</a:t>
            </a:r>
            <a:endParaRPr lang="en-US" sz="6600" dirty="0"/>
          </a:p>
        </p:txBody>
      </p:sp>
      <p:sp>
        <p:nvSpPr>
          <p:cNvPr id="3" name="TextBox 2"/>
          <p:cNvSpPr txBox="1"/>
          <p:nvPr/>
        </p:nvSpPr>
        <p:spPr>
          <a:xfrm>
            <a:off x="1482810" y="2990335"/>
            <a:ext cx="9457038" cy="1938992"/>
          </a:xfrm>
          <a:prstGeom prst="rect">
            <a:avLst/>
          </a:prstGeom>
          <a:noFill/>
        </p:spPr>
        <p:txBody>
          <a:bodyPr wrap="square" rtlCol="0">
            <a:spAutoFit/>
          </a:bodyPr>
          <a:lstStyle/>
          <a:p>
            <a:pPr algn="ctr"/>
            <a:r>
              <a:rPr lang="en-US" sz="2400" dirty="0" smtClean="0">
                <a:latin typeface="Calibri" panose="020F0502020204030204" pitchFamily="34" charset="0"/>
              </a:rPr>
              <a:t>The climax moment is when Lenore is talking with her dad and she tells him about her dream. She tells him what the end result of the dream was. The birds all landed on the white snow and spelled the sentences from her story. Then after she is finished her talks with her for awhile, then says that she can go to Thunder Bay and that he will come with her.</a:t>
            </a:r>
            <a:endParaRPr lang="en-US" sz="2400" dirty="0">
              <a:latin typeface="Calibri" panose="020F0502020204030204" pitchFamily="34" charset="0"/>
            </a:endParaRPr>
          </a:p>
        </p:txBody>
      </p:sp>
    </p:spTree>
    <p:extLst>
      <p:ext uri="{BB962C8B-B14F-4D97-AF65-F5344CB8AC3E}">
        <p14:creationId xmlns:p14="http://schemas.microsoft.com/office/powerpoint/2010/main" val="47878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654" y="370702"/>
            <a:ext cx="10353761" cy="1326321"/>
          </a:xfrm>
        </p:spPr>
        <p:txBody>
          <a:bodyPr>
            <a:normAutofit/>
          </a:bodyPr>
          <a:lstStyle/>
          <a:p>
            <a:r>
              <a:rPr lang="en-US" sz="6000" dirty="0" smtClean="0"/>
              <a:t>Falling Action</a:t>
            </a:r>
            <a:endParaRPr lang="en-US" sz="6000" dirty="0"/>
          </a:p>
        </p:txBody>
      </p:sp>
      <p:sp>
        <p:nvSpPr>
          <p:cNvPr id="3" name="TextBox 2"/>
          <p:cNvSpPr txBox="1"/>
          <p:nvPr/>
        </p:nvSpPr>
        <p:spPr>
          <a:xfrm>
            <a:off x="2067697" y="3113902"/>
            <a:ext cx="8270789" cy="1200329"/>
          </a:xfrm>
          <a:prstGeom prst="rect">
            <a:avLst/>
          </a:prstGeom>
          <a:noFill/>
        </p:spPr>
        <p:txBody>
          <a:bodyPr wrap="square" rtlCol="0">
            <a:spAutoFit/>
          </a:bodyPr>
          <a:lstStyle/>
          <a:p>
            <a:pPr algn="ctr"/>
            <a:r>
              <a:rPr lang="en-US" sz="2400" dirty="0" smtClean="0">
                <a:latin typeface="Calibri" panose="020F0502020204030204" pitchFamily="34" charset="0"/>
              </a:rPr>
              <a:t>The falling action is when they go to the university. Lenore reads her story to her dad before she reads to the whole crowd. He thinks it is wonderful and they are both happy.</a:t>
            </a:r>
            <a:endParaRPr lang="en-US" sz="2400" dirty="0">
              <a:latin typeface="Calibri" panose="020F0502020204030204" pitchFamily="34" charset="0"/>
            </a:endParaRPr>
          </a:p>
        </p:txBody>
      </p:sp>
    </p:spTree>
    <p:extLst>
      <p:ext uri="{BB962C8B-B14F-4D97-AF65-F5344CB8AC3E}">
        <p14:creationId xmlns:p14="http://schemas.microsoft.com/office/powerpoint/2010/main" val="789901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resolution</a:t>
            </a:r>
            <a:endParaRPr lang="en-US" sz="6000" dirty="0"/>
          </a:p>
        </p:txBody>
      </p:sp>
      <p:sp>
        <p:nvSpPr>
          <p:cNvPr id="3" name="TextBox 2"/>
          <p:cNvSpPr txBox="1"/>
          <p:nvPr/>
        </p:nvSpPr>
        <p:spPr>
          <a:xfrm>
            <a:off x="2564881" y="3039762"/>
            <a:ext cx="7051588" cy="1569660"/>
          </a:xfrm>
          <a:prstGeom prst="rect">
            <a:avLst/>
          </a:prstGeom>
          <a:noFill/>
        </p:spPr>
        <p:txBody>
          <a:bodyPr wrap="square" rtlCol="0">
            <a:spAutoFit/>
          </a:bodyPr>
          <a:lstStyle/>
          <a:p>
            <a:pPr algn="ctr"/>
            <a:r>
              <a:rPr lang="en-US" sz="2400" dirty="0" smtClean="0">
                <a:latin typeface="Calibri" panose="020F0502020204030204" pitchFamily="34" charset="0"/>
              </a:rPr>
              <a:t>The resolution is when Lenore reads her story to the crowd and judges at the university. Then once she finishes everyone starts applauding, including her father. </a:t>
            </a:r>
            <a:endParaRPr lang="en-US" sz="2400" dirty="0">
              <a:latin typeface="Calibri" panose="020F0502020204030204" pitchFamily="34" charset="0"/>
            </a:endParaRPr>
          </a:p>
        </p:txBody>
      </p:sp>
    </p:spTree>
    <p:extLst>
      <p:ext uri="{BB962C8B-B14F-4D97-AF65-F5344CB8AC3E}">
        <p14:creationId xmlns:p14="http://schemas.microsoft.com/office/powerpoint/2010/main" val="3512746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558" y="222422"/>
            <a:ext cx="10353761" cy="1326321"/>
          </a:xfrm>
        </p:spPr>
        <p:txBody>
          <a:bodyPr>
            <a:noAutofit/>
          </a:bodyPr>
          <a:lstStyle/>
          <a:p>
            <a:r>
              <a:rPr lang="en-US" sz="4800" dirty="0" smtClean="0"/>
              <a:t>Responding to the Story</a:t>
            </a:r>
            <a:endParaRPr lang="en-US" sz="4800" dirty="0"/>
          </a:p>
        </p:txBody>
      </p:sp>
      <p:sp>
        <p:nvSpPr>
          <p:cNvPr id="3" name="TextBox 2"/>
          <p:cNvSpPr txBox="1"/>
          <p:nvPr/>
        </p:nvSpPr>
        <p:spPr>
          <a:xfrm>
            <a:off x="1839951" y="3212757"/>
            <a:ext cx="8484973" cy="1569660"/>
          </a:xfrm>
          <a:prstGeom prst="rect">
            <a:avLst/>
          </a:prstGeom>
          <a:noFill/>
        </p:spPr>
        <p:txBody>
          <a:bodyPr wrap="square" rtlCol="0">
            <a:spAutoFit/>
          </a:bodyPr>
          <a:lstStyle/>
          <a:p>
            <a:pPr algn="ctr"/>
            <a:r>
              <a:rPr lang="en-US" sz="2400" dirty="0" smtClean="0">
                <a:latin typeface="Calibri" panose="020F0502020204030204" pitchFamily="34" charset="0"/>
              </a:rPr>
              <a:t>I thought that the story was done very well. They really did a good job with the reading and the different voices for the characters. I thought that it ended well. They didn’t leave it as a cliff hanger. You got to hear that she read the story and her dad was happy for her.</a:t>
            </a:r>
            <a:endParaRPr lang="en-US" sz="2400" dirty="0">
              <a:latin typeface="Calibri" panose="020F0502020204030204" pitchFamily="34" charset="0"/>
            </a:endParaRPr>
          </a:p>
        </p:txBody>
      </p:sp>
    </p:spTree>
    <p:extLst>
      <p:ext uri="{BB962C8B-B14F-4D97-AF65-F5344CB8AC3E}">
        <p14:creationId xmlns:p14="http://schemas.microsoft.com/office/powerpoint/2010/main" val="3328189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747" y="65903"/>
            <a:ext cx="10353761" cy="1326321"/>
          </a:xfrm>
        </p:spPr>
        <p:txBody>
          <a:bodyPr>
            <a:noAutofit/>
          </a:bodyPr>
          <a:lstStyle/>
          <a:p>
            <a:r>
              <a:rPr lang="en-US" sz="4800" dirty="0" smtClean="0"/>
              <a:t>Motivation Of Characters</a:t>
            </a:r>
            <a:endParaRPr lang="en-US" sz="4800" dirty="0"/>
          </a:p>
        </p:txBody>
      </p:sp>
      <p:sp>
        <p:nvSpPr>
          <p:cNvPr id="3" name="TextBox 2"/>
          <p:cNvSpPr txBox="1"/>
          <p:nvPr/>
        </p:nvSpPr>
        <p:spPr>
          <a:xfrm>
            <a:off x="1811119" y="2199503"/>
            <a:ext cx="8625016"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Lenore really wanted to go to Thunder Bay to read the story so she needed to get her dad on board with her. That contributed to a couple of conflicts in the story.</a:t>
            </a:r>
          </a:p>
          <a:p>
            <a:pPr marL="285750" indent="-285750">
              <a:buFont typeface="Arial" panose="020B0604020202020204" pitchFamily="34" charset="0"/>
              <a:buChar char="•"/>
            </a:pPr>
            <a:r>
              <a:rPr lang="en-US" sz="2000" dirty="0" smtClean="0">
                <a:latin typeface="Calibri" panose="020F0502020204030204" pitchFamily="34" charset="0"/>
              </a:rPr>
              <a:t>Pete didn’t want his daughter to leave for university in Thunder Bay so he said that she couldn’t go. Also he was not able to read so he wasn’t able to read her story. Those reasons caused all the conflicts in the story.</a:t>
            </a:r>
          </a:p>
          <a:p>
            <a:pPr marL="285750" indent="-285750">
              <a:buFont typeface="Arial" panose="020B0604020202020204" pitchFamily="34" charset="0"/>
              <a:buChar char="•"/>
            </a:pPr>
            <a:r>
              <a:rPr lang="en-US" sz="2000" dirty="0" smtClean="0">
                <a:latin typeface="Calibri" panose="020F0502020204030204" pitchFamily="34" charset="0"/>
              </a:rPr>
              <a:t>Connie and Sadie really wanted to see Lenore succeed but Pete wasn’t helping her. That really didn’t add any conflict to the story.</a:t>
            </a:r>
          </a:p>
          <a:p>
            <a:pPr marL="285750" indent="-285750">
              <a:buFont typeface="Arial" panose="020B0604020202020204" pitchFamily="34" charset="0"/>
              <a:buChar char="•"/>
            </a:pPr>
            <a:r>
              <a:rPr lang="en-US" sz="2000" dirty="0" smtClean="0">
                <a:latin typeface="Calibri" panose="020F0502020204030204" pitchFamily="34" charset="0"/>
              </a:rPr>
              <a:t>Ms. Walker really wanted Lenore to go to Thunder Bay to read the story. When she finds out that it is Pete that is keeping her from doing so, she tries to talk to him to make him change his mind. She didn’t help the situation.   </a:t>
            </a:r>
            <a:endParaRPr lang="en-US" sz="2000" dirty="0">
              <a:latin typeface="Calibri" panose="020F0502020204030204" pitchFamily="34" charset="0"/>
            </a:endParaRPr>
          </a:p>
        </p:txBody>
      </p:sp>
    </p:spTree>
    <p:extLst>
      <p:ext uri="{BB962C8B-B14F-4D97-AF65-F5344CB8AC3E}">
        <p14:creationId xmlns:p14="http://schemas.microsoft.com/office/powerpoint/2010/main" val="72866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1805"/>
            <a:ext cx="10353761" cy="1326321"/>
          </a:xfrm>
        </p:spPr>
        <p:txBody>
          <a:bodyPr>
            <a:normAutofit/>
          </a:bodyPr>
          <a:lstStyle/>
          <a:p>
            <a:r>
              <a:rPr lang="en-US" sz="5400" dirty="0" smtClean="0"/>
              <a:t>Benefits of the story</a:t>
            </a:r>
            <a:endParaRPr lang="en-US" sz="5400" dirty="0"/>
          </a:p>
        </p:txBody>
      </p:sp>
      <p:sp>
        <p:nvSpPr>
          <p:cNvPr id="3" name="TextBox 2"/>
          <p:cNvSpPr txBox="1"/>
          <p:nvPr/>
        </p:nvSpPr>
        <p:spPr>
          <a:xfrm>
            <a:off x="1606378" y="2685535"/>
            <a:ext cx="9102811" cy="1569660"/>
          </a:xfrm>
          <a:prstGeom prst="rect">
            <a:avLst/>
          </a:prstGeom>
          <a:noFill/>
        </p:spPr>
        <p:txBody>
          <a:bodyPr wrap="square" rtlCol="0">
            <a:spAutoFit/>
          </a:bodyPr>
          <a:lstStyle/>
          <a:p>
            <a:pPr algn="ctr"/>
            <a:r>
              <a:rPr lang="en-US" sz="2400" dirty="0" smtClean="0">
                <a:latin typeface="Calibri" panose="020F0502020204030204" pitchFamily="34" charset="0"/>
              </a:rPr>
              <a:t>I think that everyone can benefit from this story. Some people could have a hard time connecting to it because they may have never been in a situation like that before. I think that everyone could find a good message in the story and they could learn from it.</a:t>
            </a:r>
            <a:endParaRPr lang="en-US" sz="2400" dirty="0">
              <a:latin typeface="Calibri" panose="020F0502020204030204" pitchFamily="34" charset="0"/>
            </a:endParaRPr>
          </a:p>
        </p:txBody>
      </p:sp>
    </p:spTree>
    <p:extLst>
      <p:ext uri="{BB962C8B-B14F-4D97-AF65-F5344CB8AC3E}">
        <p14:creationId xmlns:p14="http://schemas.microsoft.com/office/powerpoint/2010/main" val="182170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320" y="0"/>
            <a:ext cx="10353761" cy="1326321"/>
          </a:xfrm>
        </p:spPr>
        <p:txBody>
          <a:bodyPr>
            <a:normAutofit/>
          </a:bodyPr>
          <a:lstStyle/>
          <a:p>
            <a:r>
              <a:rPr lang="en-US" sz="6000" dirty="0" smtClean="0"/>
              <a:t>Conflict</a:t>
            </a:r>
            <a:endParaRPr lang="en-US" sz="6600" dirty="0"/>
          </a:p>
        </p:txBody>
      </p:sp>
      <p:sp>
        <p:nvSpPr>
          <p:cNvPr id="3" name="TextBox 2"/>
          <p:cNvSpPr txBox="1"/>
          <p:nvPr/>
        </p:nvSpPr>
        <p:spPr>
          <a:xfrm>
            <a:off x="1378632" y="2784389"/>
            <a:ext cx="9391135" cy="2677656"/>
          </a:xfrm>
          <a:prstGeom prst="rect">
            <a:avLst/>
          </a:prstGeom>
          <a:noFill/>
        </p:spPr>
        <p:txBody>
          <a:bodyPr wrap="square" rtlCol="0">
            <a:spAutoFit/>
          </a:bodyPr>
          <a:lstStyle/>
          <a:p>
            <a:pPr algn="ctr"/>
            <a:r>
              <a:rPr lang="en-US" sz="2400" dirty="0" smtClean="0"/>
              <a:t>There was mostly external conflict in this story. It is mostly Lenore's dad that is keeping her from doing what she wanted to do. There was some internal conflict in there too. Lenore was having a hard time decided if she should tell her dad about Thunder Bay or not. Pete’s internal conflict is that he cant read. That stops him from reading Lenore’s story and then he doesn’t want her to leave to Thunder Bay.</a:t>
            </a:r>
            <a:endParaRPr lang="en-US" sz="2400" dirty="0"/>
          </a:p>
        </p:txBody>
      </p:sp>
    </p:spTree>
    <p:extLst>
      <p:ext uri="{BB962C8B-B14F-4D97-AF65-F5344CB8AC3E}">
        <p14:creationId xmlns:p14="http://schemas.microsoft.com/office/powerpoint/2010/main" val="341101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698" y="0"/>
            <a:ext cx="10353761" cy="1326321"/>
          </a:xfrm>
        </p:spPr>
        <p:txBody>
          <a:bodyPr>
            <a:normAutofit/>
          </a:bodyPr>
          <a:lstStyle/>
          <a:p>
            <a:r>
              <a:rPr lang="en-US" sz="4800" dirty="0" smtClean="0"/>
              <a:t>Opinion Of the two women</a:t>
            </a:r>
            <a:endParaRPr lang="en-US" sz="4800" dirty="0"/>
          </a:p>
        </p:txBody>
      </p:sp>
      <p:sp>
        <p:nvSpPr>
          <p:cNvPr id="3" name="TextBox 2"/>
          <p:cNvSpPr txBox="1"/>
          <p:nvPr/>
        </p:nvSpPr>
        <p:spPr>
          <a:xfrm>
            <a:off x="1877021" y="2067698"/>
            <a:ext cx="8559114" cy="3785652"/>
          </a:xfrm>
          <a:prstGeom prst="rect">
            <a:avLst/>
          </a:prstGeom>
          <a:noFill/>
        </p:spPr>
        <p:txBody>
          <a:bodyPr wrap="square" rtlCol="0">
            <a:spAutoFit/>
          </a:bodyPr>
          <a:lstStyle/>
          <a:p>
            <a:r>
              <a:rPr lang="en-US" sz="2400" dirty="0" smtClean="0">
                <a:latin typeface="Calibri" panose="020F0502020204030204" pitchFamily="34" charset="0"/>
              </a:rPr>
              <a:t>Ms. Walker and Connie had a different opinion when Pete said that Lenore couldn’t go to Thunder Bay.</a:t>
            </a:r>
          </a:p>
          <a:p>
            <a:pPr marL="342900" indent="-342900">
              <a:buFont typeface="Arial" panose="020B0604020202020204" pitchFamily="34" charset="0"/>
              <a:buChar char="•"/>
            </a:pPr>
            <a:r>
              <a:rPr lang="en-US" sz="2400" dirty="0" smtClean="0">
                <a:latin typeface="Calibri" panose="020F0502020204030204" pitchFamily="34" charset="0"/>
              </a:rPr>
              <a:t>Ms. Walker was very upset when Pete said no. She really wanted Lenore to go. Ms. Walker even went to Lenore's house for supper and tried to convince Pete to let her go.</a:t>
            </a:r>
          </a:p>
          <a:p>
            <a:pPr marL="342900" indent="-342900">
              <a:buFont typeface="Arial" panose="020B0604020202020204" pitchFamily="34" charset="0"/>
              <a:buChar char="•"/>
            </a:pPr>
            <a:r>
              <a:rPr lang="en-US" sz="2400" dirty="0" smtClean="0">
                <a:latin typeface="Calibri" panose="020F0502020204030204" pitchFamily="34" charset="0"/>
              </a:rPr>
              <a:t>Connie also did want Lenore to go but she wasn’t forcing Pete to let her go. She just told Lenore to be patient and he will eventually let you go. Don’t bug to much, just let him think it over. That seemed to work out for Lenore because her eventually let her go. </a:t>
            </a:r>
            <a:endParaRPr lang="en-US" sz="2400" dirty="0">
              <a:latin typeface="Calibri" panose="020F0502020204030204" pitchFamily="34" charset="0"/>
            </a:endParaRPr>
          </a:p>
        </p:txBody>
      </p:sp>
    </p:spTree>
    <p:extLst>
      <p:ext uri="{BB962C8B-B14F-4D97-AF65-F5344CB8AC3E}">
        <p14:creationId xmlns:p14="http://schemas.microsoft.com/office/powerpoint/2010/main" val="3450365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1326321"/>
          </a:xfrm>
        </p:spPr>
        <p:txBody>
          <a:bodyPr>
            <a:normAutofit/>
          </a:bodyPr>
          <a:lstStyle/>
          <a:p>
            <a:r>
              <a:rPr lang="en-US" sz="4400" dirty="0" smtClean="0"/>
              <a:t>Lenore’s and Pete’s Relationship</a:t>
            </a:r>
            <a:endParaRPr lang="en-US" sz="4400" dirty="0"/>
          </a:p>
        </p:txBody>
      </p:sp>
      <p:sp>
        <p:nvSpPr>
          <p:cNvPr id="4" name="TextBox 3"/>
          <p:cNvSpPr txBox="1"/>
          <p:nvPr/>
        </p:nvSpPr>
        <p:spPr>
          <a:xfrm>
            <a:off x="4258962" y="1672279"/>
            <a:ext cx="7537621" cy="3416320"/>
          </a:xfrm>
          <a:prstGeom prst="rect">
            <a:avLst/>
          </a:prstGeom>
          <a:noFill/>
        </p:spPr>
        <p:txBody>
          <a:bodyPr wrap="square" rtlCol="0">
            <a:spAutoFit/>
          </a:bodyPr>
          <a:lstStyle/>
          <a:p>
            <a:pPr algn="ctr"/>
            <a:r>
              <a:rPr lang="en-US" sz="2400" dirty="0" smtClean="0">
                <a:latin typeface="Calibri" panose="020F0502020204030204" pitchFamily="34" charset="0"/>
              </a:rPr>
              <a:t>At the beginning, Lenore and Pete had a fairly good relationship. They were able to talk and have good conversations. Near the middle of the story Lenore isn’t very happy with her father. Pete will not let her go to Thunder Bay so she is a little annoyed. Near the end of the story Lenore and Pete's relationship has completely changed. They have a better understanding of each other. There relationship is really good now that she has read her story and her dad has heard it.</a:t>
            </a:r>
            <a:endParaRPr lang="en-US" sz="2400" dirty="0">
              <a:latin typeface="Calibri" panose="020F0502020204030204" pitchFamily="34" charset="0"/>
            </a:endParaRPr>
          </a:p>
        </p:txBody>
      </p:sp>
      <p:pic>
        <p:nvPicPr>
          <p:cNvPr id="5" name="Picture 4"/>
          <p:cNvPicPr>
            <a:picLocks noChangeAspect="1"/>
          </p:cNvPicPr>
          <p:nvPr/>
        </p:nvPicPr>
        <p:blipFill>
          <a:blip r:embed="rId2"/>
          <a:stretch>
            <a:fillRect/>
          </a:stretch>
        </p:blipFill>
        <p:spPr>
          <a:xfrm>
            <a:off x="289612" y="4186526"/>
            <a:ext cx="3669883" cy="2417805"/>
          </a:xfrm>
          <a:prstGeom prst="rect">
            <a:avLst/>
          </a:prstGeom>
        </p:spPr>
      </p:pic>
    </p:spTree>
    <p:extLst>
      <p:ext uri="{BB962C8B-B14F-4D97-AF65-F5344CB8AC3E}">
        <p14:creationId xmlns:p14="http://schemas.microsoft.com/office/powerpoint/2010/main" val="277880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345990"/>
            <a:ext cx="9001462" cy="1442266"/>
          </a:xfrm>
        </p:spPr>
        <p:txBody>
          <a:bodyPr>
            <a:normAutofit/>
          </a:bodyPr>
          <a:lstStyle/>
          <a:p>
            <a:r>
              <a:rPr lang="en-US" sz="7200" dirty="0" smtClean="0">
                <a:effectLst>
                  <a:outerShdw blurRad="38100" dist="38100" dir="2700000" algn="tl">
                    <a:srgbClr val="000000">
                      <a:alpha val="43137"/>
                    </a:srgbClr>
                  </a:outerShdw>
                </a:effectLst>
                <a:cs typeface="Mangal" panose="02040503050203030202" pitchFamily="18" charset="0"/>
              </a:rPr>
              <a:t>The Themes</a:t>
            </a:r>
            <a:endParaRPr lang="en-US" sz="7200" dirty="0">
              <a:effectLst>
                <a:outerShdw blurRad="38100" dist="38100" dir="2700000" algn="tl">
                  <a:srgbClr val="000000">
                    <a:alpha val="43137"/>
                  </a:srgbClr>
                </a:outerShdw>
              </a:effectLst>
              <a:cs typeface="Mangal" panose="02040503050203030202" pitchFamily="18" charset="0"/>
            </a:endParaRPr>
          </a:p>
        </p:txBody>
      </p:sp>
      <p:sp>
        <p:nvSpPr>
          <p:cNvPr id="3" name="Subtitle 2"/>
          <p:cNvSpPr>
            <a:spLocks noGrp="1"/>
          </p:cNvSpPr>
          <p:nvPr>
            <p:ph type="subTitle" idx="1"/>
          </p:nvPr>
        </p:nvSpPr>
        <p:spPr>
          <a:xfrm>
            <a:off x="1595269" y="2695875"/>
            <a:ext cx="9001462" cy="2708146"/>
          </a:xfrm>
        </p:spPr>
        <p:txBody>
          <a:bodyPr>
            <a:normAutofit fontScale="85000" lnSpcReduction="20000"/>
          </a:bodyPr>
          <a:lstStyle/>
          <a:p>
            <a:r>
              <a:rPr lang="en-US" b="1" dirty="0" smtClean="0">
                <a:latin typeface="Calibri" panose="020F0502020204030204" pitchFamily="34" charset="0"/>
                <a:cs typeface="Mangal" panose="02040503050203030202" pitchFamily="18" charset="0"/>
              </a:rPr>
              <a:t>  There is many different themes in this story. One is courage. Lenore shows courage when she has to ask her dad to go on the trip to Thunder Bay to read her story. She is nervous to ask because she thinks that he is going to say no, but she asks anyway. </a:t>
            </a:r>
          </a:p>
          <a:p>
            <a:r>
              <a:rPr lang="en-US" b="1" dirty="0">
                <a:latin typeface="Calibri" panose="020F0502020204030204" pitchFamily="34" charset="0"/>
                <a:cs typeface="Mangal" panose="02040503050203030202" pitchFamily="18" charset="0"/>
              </a:rPr>
              <a:t> </a:t>
            </a:r>
            <a:r>
              <a:rPr lang="en-US" b="1" dirty="0" smtClean="0">
                <a:latin typeface="Calibri" panose="020F0502020204030204" pitchFamily="34" charset="0"/>
                <a:cs typeface="Mangal" panose="02040503050203030202" pitchFamily="18" charset="0"/>
              </a:rPr>
              <a:t>    Another one is don’t judge a book by its cover. Lenore's dad Pete, doesn’t know how to read so his isn’t reading her story, but everyone thinks that he is just being stubborn and doesn’t want his daughter to leave. Pete has a reason why he wont read the story, but people don’t see that.</a:t>
            </a:r>
            <a:endParaRPr lang="en-US" b="1" dirty="0">
              <a:latin typeface="Calibri" panose="020F0502020204030204" pitchFamily="34" charset="0"/>
            </a:endParaRPr>
          </a:p>
        </p:txBody>
      </p:sp>
    </p:spTree>
    <p:extLst>
      <p:ext uri="{BB962C8B-B14F-4D97-AF65-F5344CB8AC3E}">
        <p14:creationId xmlns:p14="http://schemas.microsoft.com/office/powerpoint/2010/main" val="1619652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605" y="0"/>
            <a:ext cx="10353761" cy="1326321"/>
          </a:xfrm>
        </p:spPr>
        <p:txBody>
          <a:bodyPr>
            <a:normAutofit/>
          </a:bodyPr>
          <a:lstStyle/>
          <a:p>
            <a:r>
              <a:rPr lang="en-US" sz="5400" dirty="0" smtClean="0"/>
              <a:t>The bird dream</a:t>
            </a:r>
            <a:endParaRPr lang="en-US" sz="5400" dirty="0"/>
          </a:p>
        </p:txBody>
      </p:sp>
      <p:sp>
        <p:nvSpPr>
          <p:cNvPr id="3" name="TextBox 2"/>
          <p:cNvSpPr txBox="1"/>
          <p:nvPr/>
        </p:nvSpPr>
        <p:spPr>
          <a:xfrm>
            <a:off x="403654" y="3199756"/>
            <a:ext cx="6631459" cy="2308324"/>
          </a:xfrm>
          <a:prstGeom prst="rect">
            <a:avLst/>
          </a:prstGeom>
          <a:noFill/>
        </p:spPr>
        <p:txBody>
          <a:bodyPr wrap="square" rtlCol="0">
            <a:spAutoFit/>
          </a:bodyPr>
          <a:lstStyle/>
          <a:p>
            <a:pPr algn="ctr"/>
            <a:r>
              <a:rPr lang="en-US" sz="2400" dirty="0" smtClean="0">
                <a:latin typeface="Calibri" panose="020F0502020204030204" pitchFamily="34" charset="0"/>
              </a:rPr>
              <a:t>Lenore has a dream about birds that last quite a few nights. I think that the birds symbolize the words from her story. She says that the birds spell the sentences from her story. Also I think that the birds show First Nations in the world that is full of all other races. </a:t>
            </a:r>
            <a:endParaRPr lang="en-US" sz="2400"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7281733" y="2894956"/>
            <a:ext cx="4762500" cy="3819525"/>
          </a:xfrm>
          <a:prstGeom prst="rect">
            <a:avLst/>
          </a:prstGeom>
        </p:spPr>
      </p:pic>
    </p:spTree>
    <p:extLst>
      <p:ext uri="{BB962C8B-B14F-4D97-AF65-F5344CB8AC3E}">
        <p14:creationId xmlns:p14="http://schemas.microsoft.com/office/powerpoint/2010/main" val="3679399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747" y="0"/>
            <a:ext cx="10353761" cy="1326321"/>
          </a:xfrm>
        </p:spPr>
        <p:txBody>
          <a:bodyPr>
            <a:normAutofit/>
          </a:bodyPr>
          <a:lstStyle/>
          <a:p>
            <a:r>
              <a:rPr lang="en-US" sz="4800" dirty="0" smtClean="0"/>
              <a:t>The sun and the wind</a:t>
            </a:r>
            <a:endParaRPr lang="en-US" sz="4800" dirty="0"/>
          </a:p>
        </p:txBody>
      </p:sp>
      <p:sp>
        <p:nvSpPr>
          <p:cNvPr id="3" name="TextBox 2"/>
          <p:cNvSpPr txBox="1"/>
          <p:nvPr/>
        </p:nvSpPr>
        <p:spPr>
          <a:xfrm>
            <a:off x="518985" y="2158313"/>
            <a:ext cx="10008972" cy="4401205"/>
          </a:xfrm>
          <a:prstGeom prst="rect">
            <a:avLst/>
          </a:prstGeom>
          <a:noFill/>
        </p:spPr>
        <p:txBody>
          <a:bodyPr wrap="square" rtlCol="0">
            <a:spAutoFit/>
          </a:bodyPr>
          <a:lstStyle/>
          <a:p>
            <a:r>
              <a:rPr lang="en-US" sz="2000" dirty="0" smtClean="0"/>
              <a:t>The story of the sun and the wind. </a:t>
            </a:r>
          </a:p>
          <a:p>
            <a:r>
              <a:rPr lang="en-US" sz="2000" dirty="0" smtClean="0"/>
              <a:t>    </a:t>
            </a:r>
          </a:p>
          <a:p>
            <a:r>
              <a:rPr lang="en-US" sz="2000" dirty="0"/>
              <a:t> </a:t>
            </a:r>
            <a:r>
              <a:rPr lang="en-US" sz="2000" dirty="0" smtClean="0"/>
              <a:t>   The sun and the wind were trying to see who was stronger. They did this by trying to get the man to take coat. The wind was up first. It tried and tried, blowing harder and harder. The man would still not take off his coat. The wind tried even harder but the man just tightened his coat. </a:t>
            </a:r>
          </a:p>
          <a:p>
            <a:r>
              <a:rPr lang="en-US" sz="2000" dirty="0" smtClean="0"/>
              <a:t>    Next up was the sun. he tried shining warm and bright. It made the man warmer and warmer until he was so warm that he took of his coat.</a:t>
            </a:r>
          </a:p>
          <a:p>
            <a:endParaRPr lang="en-US" sz="2000" dirty="0" smtClean="0"/>
          </a:p>
          <a:p>
            <a:r>
              <a:rPr lang="en-US" sz="2000" dirty="0" smtClean="0"/>
              <a:t>This story is a great way of showing when you are in a situation with conflict or someone wont let you do something. Don’t push to hard otherwise they will completely close the idea. If you let them have time to think, they may come around to the idea. An example is when Lenore wants to go to Thunder Bay but her dad wont let her, her mother say give him some time. He may come around to the idea.</a:t>
            </a:r>
            <a:endParaRPr lang="en-US" sz="2000" dirty="0"/>
          </a:p>
        </p:txBody>
      </p:sp>
      <p:pic>
        <p:nvPicPr>
          <p:cNvPr id="4" name="Picture 3"/>
          <p:cNvPicPr>
            <a:picLocks noChangeAspect="1"/>
          </p:cNvPicPr>
          <p:nvPr/>
        </p:nvPicPr>
        <p:blipFill>
          <a:blip r:embed="rId2"/>
          <a:stretch>
            <a:fillRect/>
          </a:stretch>
        </p:blipFill>
        <p:spPr>
          <a:xfrm>
            <a:off x="5352359" y="1173120"/>
            <a:ext cx="1626702" cy="1545367"/>
          </a:xfrm>
          <a:prstGeom prst="rect">
            <a:avLst/>
          </a:prstGeom>
        </p:spPr>
      </p:pic>
      <p:pic>
        <p:nvPicPr>
          <p:cNvPr id="5" name="Picture 4"/>
          <p:cNvPicPr>
            <a:picLocks noChangeAspect="1"/>
          </p:cNvPicPr>
          <p:nvPr/>
        </p:nvPicPr>
        <p:blipFill>
          <a:blip r:embed="rId3"/>
          <a:stretch>
            <a:fillRect/>
          </a:stretch>
        </p:blipFill>
        <p:spPr>
          <a:xfrm>
            <a:off x="7515997" y="1173120"/>
            <a:ext cx="1669192" cy="1585732"/>
          </a:xfrm>
          <a:prstGeom prst="rect">
            <a:avLst/>
          </a:prstGeom>
        </p:spPr>
      </p:pic>
    </p:spTree>
    <p:extLst>
      <p:ext uri="{BB962C8B-B14F-4D97-AF65-F5344CB8AC3E}">
        <p14:creationId xmlns:p14="http://schemas.microsoft.com/office/powerpoint/2010/main" val="206005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99" y="329514"/>
            <a:ext cx="9733512" cy="924780"/>
          </a:xfrm>
        </p:spPr>
        <p:txBody>
          <a:bodyPr>
            <a:normAutofit fontScale="90000"/>
          </a:bodyPr>
          <a:lstStyle/>
          <a:p>
            <a:r>
              <a:rPr lang="en-US" sz="2800" dirty="0" smtClean="0"/>
              <a:t/>
            </a:r>
            <a:br>
              <a:rPr lang="en-US" sz="2800" dirty="0" smtClean="0"/>
            </a:br>
            <a:r>
              <a:rPr lang="en-US" sz="2800" dirty="0"/>
              <a:t/>
            </a:r>
            <a:br>
              <a:rPr lang="en-US" sz="2800" dirty="0"/>
            </a:br>
            <a:r>
              <a:rPr lang="en-US" sz="7200" dirty="0" smtClean="0"/>
              <a:t>the setting</a:t>
            </a:r>
            <a:endParaRPr lang="en-US" sz="2800" b="0" dirty="0">
              <a:effectLst/>
            </a:endParaRPr>
          </a:p>
        </p:txBody>
      </p:sp>
      <p:sp>
        <p:nvSpPr>
          <p:cNvPr id="3" name="Text Placeholder 2"/>
          <p:cNvSpPr>
            <a:spLocks noGrp="1"/>
          </p:cNvSpPr>
          <p:nvPr>
            <p:ph type="body" idx="1"/>
          </p:nvPr>
        </p:nvSpPr>
        <p:spPr>
          <a:xfrm>
            <a:off x="910186" y="2086152"/>
            <a:ext cx="10500938" cy="4285816"/>
          </a:xfrm>
        </p:spPr>
        <p:txBody>
          <a:bodyPr>
            <a:normAutofit fontScale="92500" lnSpcReduction="10000"/>
          </a:bodyPr>
          <a:lstStyle/>
          <a:p>
            <a:r>
              <a:rPr lang="en-US" b="1" dirty="0" smtClean="0">
                <a:latin typeface="Calibri" panose="020F0502020204030204" pitchFamily="34" charset="0"/>
              </a:rPr>
              <a:t>The story is set in Spirit Bay, BC. Also at one point in the story they go to Thunder Bay, ON. If the place was changed/altered it would be a very different story. If it was moved to a place that didn’t have many First Nation, then the story wouldn’t be as relevant to the people that are listening to the story. Example if the story was based in Nova Scotia, then the story would be based on people that lived there and it wouldn’t have the more traditional stories involved. </a:t>
            </a:r>
          </a:p>
          <a:p>
            <a:r>
              <a:rPr lang="en-US" b="1" dirty="0" smtClean="0">
                <a:latin typeface="Calibri" panose="020F0502020204030204" pitchFamily="34" charset="0"/>
              </a:rPr>
              <a:t>The time frame of this story is modern day. If it was set in a different time it would be very different story. If the story was set in the 1920’s they wouldn’t have the reading competitions so then the story wouldn’t be created. It would make no sense because the whole story is based around wanting to go to Thunder Bay to read the story for the competition.   </a:t>
            </a:r>
          </a:p>
          <a:p>
            <a:endParaRPr lang="en-US" b="1" dirty="0">
              <a:latin typeface="Calibri" panose="020F0502020204030204" pitchFamily="34" charset="0"/>
            </a:endParaRPr>
          </a:p>
        </p:txBody>
      </p:sp>
    </p:spTree>
    <p:extLst>
      <p:ext uri="{BB962C8B-B14F-4D97-AF65-F5344CB8AC3E}">
        <p14:creationId xmlns:p14="http://schemas.microsoft.com/office/powerpoint/2010/main" val="4278865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244" y="1357444"/>
            <a:ext cx="9733512" cy="570212"/>
          </a:xfrm>
        </p:spPr>
        <p:txBody>
          <a:bodyPr>
            <a:noAutofit/>
          </a:bodyPr>
          <a:lstStyle/>
          <a:p>
            <a:r>
              <a:rPr lang="en-US" sz="7200" dirty="0" smtClean="0"/>
              <a:t>About Lenore</a:t>
            </a:r>
            <a:r>
              <a:rPr lang="en-US" sz="3200" dirty="0" smtClean="0"/>
              <a:t/>
            </a:r>
            <a:br>
              <a:rPr lang="en-US" sz="3200" dirty="0" smtClean="0"/>
            </a:br>
            <a:endParaRPr lang="en-US" sz="3200" dirty="0"/>
          </a:p>
        </p:txBody>
      </p:sp>
      <p:sp>
        <p:nvSpPr>
          <p:cNvPr id="3" name="Text Placeholder 2"/>
          <p:cNvSpPr>
            <a:spLocks noGrp="1"/>
          </p:cNvSpPr>
          <p:nvPr>
            <p:ph type="body" idx="1"/>
          </p:nvPr>
        </p:nvSpPr>
        <p:spPr>
          <a:xfrm>
            <a:off x="1229244" y="2578444"/>
            <a:ext cx="9733512" cy="2523782"/>
          </a:xfrm>
        </p:spPr>
        <p:txBody>
          <a:bodyPr>
            <a:normAutofit lnSpcReduction="10000"/>
          </a:bodyPr>
          <a:lstStyle/>
          <a:p>
            <a:r>
              <a:rPr lang="en-US" dirty="0" smtClean="0">
                <a:latin typeface="Calibri" panose="020F0502020204030204" pitchFamily="34" charset="0"/>
              </a:rPr>
              <a:t>Lenore is a teenage, Ojibway girl. She lives in Spirit Bay, BC. Lenore loves to read and write. She is very good at it too. Her family includes her father Pete, her mother Connie and her sister Sadie. She has a good relationship with her mother and sister. They seem to get along well. Her relationship with her dad is pretty good. A few times through the story it turns bad but its fairly good overall. </a:t>
            </a:r>
            <a:endParaRPr lang="en-US" dirty="0">
              <a:latin typeface="Calibri" panose="020F0502020204030204" pitchFamily="34" charset="0"/>
            </a:endParaRPr>
          </a:p>
        </p:txBody>
      </p:sp>
    </p:spTree>
    <p:extLst>
      <p:ext uri="{BB962C8B-B14F-4D97-AF65-F5344CB8AC3E}">
        <p14:creationId xmlns:p14="http://schemas.microsoft.com/office/powerpoint/2010/main" val="8316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336" y="601362"/>
            <a:ext cx="9733512" cy="1137466"/>
          </a:xfrm>
        </p:spPr>
        <p:txBody>
          <a:bodyPr>
            <a:normAutofit/>
          </a:bodyPr>
          <a:lstStyle/>
          <a:p>
            <a:r>
              <a:rPr lang="en-US" sz="7200" dirty="0" smtClean="0"/>
              <a:t>About Pete</a:t>
            </a:r>
            <a:endParaRPr lang="en-US" sz="7200" dirty="0"/>
          </a:p>
        </p:txBody>
      </p:sp>
      <p:sp>
        <p:nvSpPr>
          <p:cNvPr id="3" name="Text Placeholder 2"/>
          <p:cNvSpPr>
            <a:spLocks noGrp="1"/>
          </p:cNvSpPr>
          <p:nvPr>
            <p:ph type="body" idx="1"/>
          </p:nvPr>
        </p:nvSpPr>
        <p:spPr>
          <a:xfrm>
            <a:off x="1336336" y="2850292"/>
            <a:ext cx="9733512" cy="2416690"/>
          </a:xfrm>
        </p:spPr>
        <p:txBody>
          <a:bodyPr>
            <a:normAutofit fontScale="85000" lnSpcReduction="20000"/>
          </a:bodyPr>
          <a:lstStyle/>
          <a:p>
            <a:r>
              <a:rPr lang="en-US" dirty="0" smtClean="0">
                <a:latin typeface="Calibri" panose="020F0502020204030204" pitchFamily="34" charset="0"/>
              </a:rPr>
              <a:t>Pete is Lenore’s dad. He is an Ojibway man. He makes canoes for a living and likes to hunt and fish. He likes thing to be right. Example: When Pete went to pick up his fishing nets, they didn’t have the floaters on them. He wasn’t vey happy because he then had to waste time sewing them on. Pete does not know how to read and that effects how he acts. Pete’s relationship with his family is a good one. He gets along with them most of the time. Sometimes Pete and Lenore disagree on things. Lenore and her teacher, Ms. Walker, have a great relationship. They get along and they really like each other.</a:t>
            </a:r>
            <a:endParaRPr lang="en-US" dirty="0">
              <a:latin typeface="Calibri" panose="020F0502020204030204" pitchFamily="34" charset="0"/>
            </a:endParaRPr>
          </a:p>
        </p:txBody>
      </p:sp>
    </p:spTree>
    <p:extLst>
      <p:ext uri="{BB962C8B-B14F-4D97-AF65-F5344CB8AC3E}">
        <p14:creationId xmlns:p14="http://schemas.microsoft.com/office/powerpoint/2010/main" val="32056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244" y="280088"/>
            <a:ext cx="9733512" cy="1211606"/>
          </a:xfrm>
        </p:spPr>
        <p:txBody>
          <a:bodyPr>
            <a:normAutofit/>
          </a:bodyPr>
          <a:lstStyle/>
          <a:p>
            <a:r>
              <a:rPr lang="en-US" sz="7200" dirty="0" smtClean="0"/>
              <a:t>About Connie</a:t>
            </a:r>
            <a:endParaRPr lang="en-US" sz="7200" dirty="0"/>
          </a:p>
        </p:txBody>
      </p:sp>
      <p:sp>
        <p:nvSpPr>
          <p:cNvPr id="3" name="Text Placeholder 2"/>
          <p:cNvSpPr>
            <a:spLocks noGrp="1"/>
          </p:cNvSpPr>
          <p:nvPr>
            <p:ph type="body" idx="1"/>
          </p:nvPr>
        </p:nvSpPr>
        <p:spPr>
          <a:xfrm>
            <a:off x="1229244" y="2949146"/>
            <a:ext cx="9733512" cy="2153079"/>
          </a:xfrm>
        </p:spPr>
        <p:txBody>
          <a:bodyPr>
            <a:normAutofit lnSpcReduction="10000"/>
          </a:bodyPr>
          <a:lstStyle/>
          <a:p>
            <a:r>
              <a:rPr lang="en-US" dirty="0" smtClean="0">
                <a:latin typeface="Calibri" panose="020F0502020204030204" pitchFamily="34" charset="0"/>
              </a:rPr>
              <a:t>Connie is Lenore’s mother. She is a Ojibway lady. She is very calm and quiet. Connie says that you have to be patient and things may happen the way that you want them to. She really wants to see her daughter succeed. Connie wants Lenore to get the chance to go to university and follow her dreams. She has a good relationship with everyone in the story. </a:t>
            </a:r>
            <a:endParaRPr lang="en-US" dirty="0">
              <a:latin typeface="Calibri" panose="020F0502020204030204" pitchFamily="34" charset="0"/>
            </a:endParaRPr>
          </a:p>
        </p:txBody>
      </p:sp>
    </p:spTree>
    <p:extLst>
      <p:ext uri="{BB962C8B-B14F-4D97-AF65-F5344CB8AC3E}">
        <p14:creationId xmlns:p14="http://schemas.microsoft.com/office/powerpoint/2010/main" val="331874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244" y="313038"/>
            <a:ext cx="9733512" cy="1186893"/>
          </a:xfrm>
        </p:spPr>
        <p:txBody>
          <a:bodyPr>
            <a:normAutofit/>
          </a:bodyPr>
          <a:lstStyle/>
          <a:p>
            <a:r>
              <a:rPr lang="en-US" sz="7200" dirty="0" smtClean="0"/>
              <a:t>About Sadie</a:t>
            </a:r>
            <a:endParaRPr lang="en-US" sz="7200" dirty="0"/>
          </a:p>
        </p:txBody>
      </p:sp>
      <p:sp>
        <p:nvSpPr>
          <p:cNvPr id="3" name="Text Placeholder 2"/>
          <p:cNvSpPr>
            <a:spLocks noGrp="1"/>
          </p:cNvSpPr>
          <p:nvPr>
            <p:ph type="body" idx="1"/>
          </p:nvPr>
        </p:nvSpPr>
        <p:spPr>
          <a:xfrm>
            <a:off x="1229244" y="2776151"/>
            <a:ext cx="9867124" cy="2482593"/>
          </a:xfrm>
        </p:spPr>
        <p:txBody>
          <a:bodyPr>
            <a:normAutofit/>
          </a:bodyPr>
          <a:lstStyle/>
          <a:p>
            <a:r>
              <a:rPr lang="en-US" dirty="0" smtClean="0">
                <a:latin typeface="Calibri" panose="020F0502020204030204" pitchFamily="34" charset="0"/>
              </a:rPr>
              <a:t>Sadie is Lenore’s younger sister. She really wants her sister to succeed. When Lenore finds out that her story has been selected to be read at Thunder Bay, Sadie can’t wait to tell her dad so she blurts out, “Dad, Lenore has something to tell you!” She has a fairly good relationship with everyone. Sometimes she can be a pain to Lenore.</a:t>
            </a:r>
          </a:p>
        </p:txBody>
      </p:sp>
    </p:spTree>
    <p:extLst>
      <p:ext uri="{BB962C8B-B14F-4D97-AF65-F5344CB8AC3E}">
        <p14:creationId xmlns:p14="http://schemas.microsoft.com/office/powerpoint/2010/main" val="26010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49" y="238897"/>
            <a:ext cx="10254302" cy="1252795"/>
          </a:xfrm>
        </p:spPr>
        <p:txBody>
          <a:bodyPr>
            <a:normAutofit/>
          </a:bodyPr>
          <a:lstStyle/>
          <a:p>
            <a:r>
              <a:rPr lang="en-US" sz="7200" dirty="0" smtClean="0"/>
              <a:t>About Ms. Walker</a:t>
            </a:r>
            <a:endParaRPr lang="en-US" sz="7200" dirty="0"/>
          </a:p>
        </p:txBody>
      </p:sp>
      <p:sp>
        <p:nvSpPr>
          <p:cNvPr id="3" name="Text Placeholder 2"/>
          <p:cNvSpPr>
            <a:spLocks noGrp="1"/>
          </p:cNvSpPr>
          <p:nvPr>
            <p:ph type="body" idx="1"/>
          </p:nvPr>
        </p:nvSpPr>
        <p:spPr>
          <a:xfrm>
            <a:off x="1229244" y="2809104"/>
            <a:ext cx="9733512" cy="2293122"/>
          </a:xfrm>
        </p:spPr>
        <p:txBody>
          <a:bodyPr>
            <a:normAutofit fontScale="92500" lnSpcReduction="20000"/>
          </a:bodyPr>
          <a:lstStyle/>
          <a:p>
            <a:r>
              <a:rPr lang="en-US" dirty="0" smtClean="0">
                <a:latin typeface="Calibri" panose="020F0502020204030204" pitchFamily="34" charset="0"/>
              </a:rPr>
              <a:t>Ms. Walker is Lenore's English Teacher. She teaches at the local Spirit Bay school. Ms. Walker really wants to see Lenore succeed with her writing and reading. That is why she entered her story into the contest. She cannot see why Pete wouldn’t let Lenore go to Thunder Bay for the reading competition. Connie invites her over for supper so Ms. Walker talks to Pete about Lenore's writing. She really wants Lenore to take the opportunity that she has been offered.</a:t>
            </a:r>
            <a:endParaRPr lang="en-US"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10048356" y="4968446"/>
            <a:ext cx="1828800" cy="1600200"/>
          </a:xfrm>
          <a:prstGeom prst="rect">
            <a:avLst/>
          </a:prstGeom>
        </p:spPr>
      </p:pic>
    </p:spTree>
    <p:extLst>
      <p:ext uri="{BB962C8B-B14F-4D97-AF65-F5344CB8AC3E}">
        <p14:creationId xmlns:p14="http://schemas.microsoft.com/office/powerpoint/2010/main" val="2390922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244" y="0"/>
            <a:ext cx="9733512" cy="1887109"/>
          </a:xfrm>
        </p:spPr>
        <p:txBody>
          <a:bodyPr>
            <a:normAutofit fontScale="90000"/>
          </a:bodyPr>
          <a:lstStyle/>
          <a:p>
            <a:r>
              <a:rPr lang="en-US" sz="6600" dirty="0" smtClean="0"/>
              <a:t>The plot: </a:t>
            </a:r>
            <a:br>
              <a:rPr lang="en-US" sz="6600" dirty="0" smtClean="0"/>
            </a:br>
            <a:r>
              <a:rPr lang="en-US" sz="6600" dirty="0" smtClean="0"/>
              <a:t>Initial Problem</a:t>
            </a:r>
            <a:endParaRPr lang="en-US" sz="6600" dirty="0"/>
          </a:p>
        </p:txBody>
      </p:sp>
      <p:sp>
        <p:nvSpPr>
          <p:cNvPr id="3" name="Text Placeholder 2"/>
          <p:cNvSpPr>
            <a:spLocks noGrp="1"/>
          </p:cNvSpPr>
          <p:nvPr>
            <p:ph type="body" idx="1"/>
          </p:nvPr>
        </p:nvSpPr>
        <p:spPr>
          <a:xfrm>
            <a:off x="1229244" y="3155092"/>
            <a:ext cx="9733512" cy="2136603"/>
          </a:xfrm>
        </p:spPr>
        <p:txBody>
          <a:bodyPr>
            <a:normAutofit lnSpcReduction="10000"/>
          </a:bodyPr>
          <a:lstStyle/>
          <a:p>
            <a:r>
              <a:rPr lang="en-US" dirty="0" smtClean="0">
                <a:latin typeface="Calibri" panose="020F0502020204030204" pitchFamily="34" charset="0"/>
              </a:rPr>
              <a:t>The main problem of this story is Lenore wants to go to Thunder Bay to read her story but her father Pete won’t let her. His reason why he won’t let her go is because he does not want Lenore to leave and not come back. Also Pete doesn’t know how to read so he can not read her story to see how good it is or what it is about.   </a:t>
            </a:r>
            <a:endParaRPr lang="en-US" dirty="0">
              <a:latin typeface="Calibri" panose="020F0502020204030204" pitchFamily="34" charset="0"/>
            </a:endParaRPr>
          </a:p>
        </p:txBody>
      </p:sp>
    </p:spTree>
    <p:extLst>
      <p:ext uri="{BB962C8B-B14F-4D97-AF65-F5344CB8AC3E}">
        <p14:creationId xmlns:p14="http://schemas.microsoft.com/office/powerpoint/2010/main" val="3248875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207</TotalTime>
  <Words>1988</Words>
  <Application>Microsoft Office PowerPoint</Application>
  <PresentationFormat>Widescreen</PresentationFormat>
  <Paragraphs>59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Bookman Old Style</vt:lpstr>
      <vt:lpstr>Calibri</vt:lpstr>
      <vt:lpstr>Mangal</vt:lpstr>
      <vt:lpstr>Rockwell</vt:lpstr>
      <vt:lpstr>Damask</vt:lpstr>
      <vt:lpstr>Words on a page</vt:lpstr>
      <vt:lpstr>The Themes</vt:lpstr>
      <vt:lpstr>  the setting</vt:lpstr>
      <vt:lpstr>About Lenore </vt:lpstr>
      <vt:lpstr>About Pete</vt:lpstr>
      <vt:lpstr>About Connie</vt:lpstr>
      <vt:lpstr>About Sadie</vt:lpstr>
      <vt:lpstr>About Ms. Walker</vt:lpstr>
      <vt:lpstr>The plot:  Initial Problem</vt:lpstr>
      <vt:lpstr>Rising Action and complications</vt:lpstr>
      <vt:lpstr>The climax moment</vt:lpstr>
      <vt:lpstr>Falling Action</vt:lpstr>
      <vt:lpstr>The resolution</vt:lpstr>
      <vt:lpstr>Responding to the Story</vt:lpstr>
      <vt:lpstr>Motivation Of Characters</vt:lpstr>
      <vt:lpstr>Benefits of the story</vt:lpstr>
      <vt:lpstr>Conflict</vt:lpstr>
      <vt:lpstr>Opinion Of the two women</vt:lpstr>
      <vt:lpstr>Lenore’s and Pete’s Relationship</vt:lpstr>
      <vt:lpstr>The bird dream</vt:lpstr>
      <vt:lpstr>The sun and the wind</vt:lpstr>
    </vt:vector>
  </TitlesOfParts>
  <Company>Sun West School Division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1:  identify two themes from the story and support each with examples from the stories events.</dc:title>
  <dc:creator>Leah Libke</dc:creator>
  <cp:lastModifiedBy>Leah Libke</cp:lastModifiedBy>
  <cp:revision>26</cp:revision>
  <dcterms:created xsi:type="dcterms:W3CDTF">2015-10-01T15:59:08Z</dcterms:created>
  <dcterms:modified xsi:type="dcterms:W3CDTF">2015-10-06T16:48:33Z</dcterms:modified>
</cp:coreProperties>
</file>